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4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2E7824-ED5B-A7D5-E4C7-76BBB0BBE4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Vivas neue Abfüllanlage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30C0FCD-2243-92F5-9325-7D5CFEB8AA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Nachhaltige Entwicklung des Standortes Sprudelhausen</a:t>
            </a:r>
          </a:p>
        </p:txBody>
      </p:sp>
    </p:spTree>
    <p:extLst>
      <p:ext uri="{BB962C8B-B14F-4D97-AF65-F5344CB8AC3E}">
        <p14:creationId xmlns:p14="http://schemas.microsoft.com/office/powerpoint/2010/main" val="1265124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D764F-2F1A-E682-BA81-65D410B39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KnowHow</a:t>
            </a:r>
            <a:r>
              <a:rPr lang="de-DE" dirty="0"/>
              <a:t> auf höchstem Niveau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25AFBC-1E61-8CC4-6650-397EA697F1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2224693"/>
            <a:ext cx="4881384" cy="34241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18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Viva</a:t>
            </a:r>
            <a:r>
              <a:rPr lang="de-DE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gehört seit Jahrzehnten zu den führenden internationalen Anbietern von ganzheitlichen Abfüll- und Verpackungslösungen. </a:t>
            </a:r>
            <a:r>
              <a:rPr lang="de-DE" sz="1800" i="1" dirty="0">
                <a:latin typeface="Aptos" panose="020B0004020202020204" pitchFamily="34" charset="0"/>
                <a:cs typeface="Times New Roman" panose="02020603050405020304" pitchFamily="18" charset="0"/>
              </a:rPr>
              <a:t>Mit 600 Millionen verkauften Wasserflaschen im Jahr sind wir auch einer der führenden Mineralwasserhersteller in Deutschland.</a:t>
            </a:r>
          </a:p>
          <a:p>
            <a:pPr marL="0" indent="0">
              <a:buNone/>
            </a:pPr>
            <a:r>
              <a:rPr lang="de-DE" sz="1800" b="1" i="1" dirty="0">
                <a:latin typeface="Aptos" panose="020B0004020202020204" pitchFamily="34" charset="0"/>
                <a:cs typeface="Times New Roman" panose="02020603050405020304" pitchFamily="18" charset="0"/>
              </a:rPr>
              <a:t>Bald auch in Sprudelhausen am Alpenrand!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 descr="Ein Bild, das draußen, Baum, Haus, Himmel enthält.&#10;&#10;AI-generated content may be incorrect.">
            <a:extLst>
              <a:ext uri="{FF2B5EF4-FFF2-40B4-BE49-F238E27FC236}">
                <a16:creationId xmlns:a16="http://schemas.microsoft.com/office/drawing/2014/main" id="{08A56404-6DE4-CDA7-DB3D-2927B540E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112" y="1904113"/>
            <a:ext cx="5081158" cy="388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59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983540-BF08-905D-136D-CF30B4D32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Neue Anlage in Sprudelhausen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3BE758-BE31-160B-F78E-E887670945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6886" y="1868328"/>
            <a:ext cx="11347497" cy="3424107"/>
          </a:xfrm>
        </p:spPr>
        <p:txBody>
          <a:bodyPr/>
          <a:lstStyle/>
          <a:p>
            <a:pPr marL="0" indent="0">
              <a:buNone/>
            </a:pPr>
            <a:r>
              <a:rPr lang="de-DE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acht Produktionslinien zur Abfüllung von Einweggebinden mit einer Leistung von 36.000 Flaschen pro Stunde werden im kommenden Jahr bei </a:t>
            </a:r>
            <a:r>
              <a:rPr lang="de-DE" sz="18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Viva</a:t>
            </a:r>
            <a:r>
              <a:rPr lang="de-DE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mit Spitzentechnologie für höchste Hygienestandards sorgen. </a:t>
            </a:r>
            <a:endParaRPr lang="de-D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Inhaltsplatzhalter 5" descr="Ein Bild, das Text, Screenshot, Design enthält.&#10;&#10;AI-generated content may be incorrect.">
            <a:extLst>
              <a:ext uri="{FF2B5EF4-FFF2-40B4-BE49-F238E27FC236}">
                <a16:creationId xmlns:a16="http://schemas.microsoft.com/office/drawing/2014/main" id="{55B50F92-64C6-1AD2-667F-EB110D3F417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069770" y="2969361"/>
            <a:ext cx="5105400" cy="2931958"/>
          </a:xfrm>
        </p:spPr>
      </p:pic>
      <p:pic>
        <p:nvPicPr>
          <p:cNvPr id="5" name="Grafik 4" descr="Ein Bild, das Im Haus, Stahl, Fabrik, Industrie enthält.&#10;&#10;AI-generated content may be incorrect.">
            <a:extLst>
              <a:ext uri="{FF2B5EF4-FFF2-40B4-BE49-F238E27FC236}">
                <a16:creationId xmlns:a16="http://schemas.microsoft.com/office/drawing/2014/main" id="{93C4C265-ADF6-DDD3-742C-31913C7DA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327" y="2969361"/>
            <a:ext cx="4361212" cy="290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03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353AFC-F967-C828-35E0-0E5DB6C07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Investition in die Zukunft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E093D8-8813-25AF-8879-BBB4664AEEB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Bayern: täglicher Wasserverbrauch pro Kopf 130 Liter </a:t>
            </a:r>
          </a:p>
          <a:p>
            <a:r>
              <a:rPr lang="de-DE" dirty="0"/>
              <a:t>Nachfrage nach Produkten für den „</a:t>
            </a:r>
            <a:r>
              <a:rPr lang="de-DE" dirty="0" err="1"/>
              <a:t>To</a:t>
            </a:r>
            <a:r>
              <a:rPr lang="de-DE" dirty="0"/>
              <a:t>-</a:t>
            </a:r>
            <a:r>
              <a:rPr lang="de-DE" dirty="0" err="1"/>
              <a:t>go</a:t>
            </a:r>
            <a:r>
              <a:rPr lang="de-DE" dirty="0"/>
              <a:t>"-Markt enorm gestiegen</a:t>
            </a:r>
          </a:p>
          <a:p>
            <a:r>
              <a:rPr lang="de-DE" dirty="0"/>
              <a:t>Standortsicherung und </a:t>
            </a:r>
            <a:r>
              <a:rPr lang="de-DE" b="1" dirty="0"/>
              <a:t>neue Arbeitsplätze </a:t>
            </a:r>
            <a:r>
              <a:rPr lang="de-DE" dirty="0"/>
              <a:t>in der Region</a:t>
            </a:r>
          </a:p>
          <a:p>
            <a:r>
              <a:rPr lang="de-DE" dirty="0"/>
              <a:t>Gesundes Unbelastetes Tiefengrundwasser aus 160m Tiefe</a:t>
            </a:r>
          </a:p>
          <a:p>
            <a:r>
              <a:rPr lang="de-DE" dirty="0"/>
              <a:t>sorgfältige und nachhaltige Nutzung der Quellen unter Berücksichtigung der Bedarfe der umliegenden Region und der Gemeinde</a:t>
            </a:r>
          </a:p>
          <a:p>
            <a:r>
              <a:rPr lang="de-DE" dirty="0"/>
              <a:t>Parallel </a:t>
            </a:r>
            <a:r>
              <a:rPr lang="de-DE" b="1" dirty="0"/>
              <a:t>Verkehrsberuhigungsprojekt „Unser Grünes zuhause“:</a:t>
            </a:r>
            <a:r>
              <a:rPr lang="de-DE" dirty="0"/>
              <a:t> neue Grünanlage mit kleinem Brunnen für Sprudelhausen City</a:t>
            </a:r>
          </a:p>
        </p:txBody>
      </p:sp>
    </p:spTree>
    <p:extLst>
      <p:ext uri="{BB962C8B-B14F-4D97-AF65-F5344CB8AC3E}">
        <p14:creationId xmlns:p14="http://schemas.microsoft.com/office/powerpoint/2010/main" val="2577850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DFD270-E2C1-42C0-B8BF-81ECE08BF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Argumente der Gegner</a:t>
            </a:r>
            <a:br>
              <a:rPr lang="de-DE" dirty="0"/>
            </a:br>
            <a:br>
              <a:rPr lang="de-DE" dirty="0"/>
            </a:br>
            <a:br>
              <a:rPr lang="de-DE" sz="3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de-DE" dirty="0"/>
          </a:p>
        </p:txBody>
      </p:sp>
      <p:pic>
        <p:nvPicPr>
          <p:cNvPr id="5" name="Inhaltsplatzhalter 4" descr="Ein Bild, das Text, Karte, Screenshot enthält.&#10;&#10;AI-generated content may be incorrect.">
            <a:extLst>
              <a:ext uri="{FF2B5EF4-FFF2-40B4-BE49-F238E27FC236}">
                <a16:creationId xmlns:a16="http://schemas.microsoft.com/office/drawing/2014/main" id="{3AC74178-C59C-54EA-F07C-8BD9D7063C4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4" y="1346729"/>
            <a:ext cx="3744275" cy="2082271"/>
          </a:xfrm>
        </p:spPr>
      </p:pic>
      <p:pic>
        <p:nvPicPr>
          <p:cNvPr id="9" name="Grafik 8" descr="Ein Bild, das Karte enthält.&#10;&#10;AI-generated content may be incorrect.">
            <a:extLst>
              <a:ext uri="{FF2B5EF4-FFF2-40B4-BE49-F238E27FC236}">
                <a16:creationId xmlns:a16="http://schemas.microsoft.com/office/drawing/2014/main" id="{6D752BDB-1A8F-C148-C55A-9118CF8D9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046" y="3859480"/>
            <a:ext cx="3741546" cy="264819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016773F-48DC-51C2-3BF1-8867FB1AE485}"/>
              </a:ext>
            </a:extLst>
          </p:cNvPr>
          <p:cNvSpPr txBox="1"/>
          <p:nvPr/>
        </p:nvSpPr>
        <p:spPr>
          <a:xfrm>
            <a:off x="4907753" y="1274157"/>
            <a:ext cx="61098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0" strike="noStrike" spc="-1" dirty="0">
                <a:latin typeface="Arial"/>
              </a:rPr>
              <a:t>1. Defizit der Grundwasserneubildung in Bayern: Grundwasserspiegel sinkt aufgrund des Klimawandels ab und führt zu Nutzungskonkurrenz</a:t>
            </a:r>
          </a:p>
          <a:p>
            <a:endParaRPr lang="de-DE" sz="1400" b="0" strike="noStrike" spc="-1" dirty="0">
              <a:latin typeface="Arial"/>
            </a:endParaRPr>
          </a:p>
          <a:p>
            <a:r>
              <a:rPr lang="de-DE" sz="1800" b="1" strike="noStrike" spc="-1" dirty="0">
                <a:latin typeface="Arial"/>
              </a:rPr>
              <a:t>ABER: Sehen Sie sich doch um!</a:t>
            </a:r>
            <a:endParaRPr lang="de-DE" sz="1800" b="0" strike="noStrike" spc="-1" dirty="0">
              <a:latin typeface="Arial"/>
            </a:endParaRPr>
          </a:p>
          <a:p>
            <a:r>
              <a:rPr lang="de-DE" sz="1800" b="1" strike="noStrike" spc="-1" dirty="0">
                <a:latin typeface="Arial"/>
              </a:rPr>
              <a:t>→ genug Regen</a:t>
            </a:r>
            <a:endParaRPr lang="de-DE" sz="1800" b="0" strike="noStrike" spc="-1" dirty="0">
              <a:latin typeface="Arial"/>
            </a:endParaRPr>
          </a:p>
          <a:p>
            <a:r>
              <a:rPr lang="de-DE" sz="1800" b="1" strike="noStrike" spc="-1" dirty="0">
                <a:latin typeface="Arial"/>
              </a:rPr>
              <a:t>→ genug sattes Grün</a:t>
            </a:r>
            <a:endParaRPr lang="de-DE" sz="1800" b="0" strike="noStrike" spc="-1" dirty="0">
              <a:latin typeface="Arial"/>
            </a:endParaRPr>
          </a:p>
          <a:p>
            <a:r>
              <a:rPr lang="de-DE" sz="1800" b="1" strike="noStrike" spc="-1" dirty="0">
                <a:highlight>
                  <a:srgbClr val="00FF00"/>
                </a:highlight>
                <a:latin typeface="Arial"/>
              </a:rPr>
              <a:t>→ genug Wasser für alle</a:t>
            </a:r>
            <a:endParaRPr lang="de-DE" sz="1800" b="0" strike="noStrike" spc="-1" dirty="0">
              <a:highlight>
                <a:srgbClr val="00FF00"/>
              </a:highlight>
              <a:latin typeface="Arial"/>
            </a:endParaRPr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A8AD51E-E3BF-024C-CF6B-09C1E740A197}"/>
              </a:ext>
            </a:extLst>
          </p:cNvPr>
          <p:cNvSpPr txBox="1"/>
          <p:nvPr/>
        </p:nvSpPr>
        <p:spPr>
          <a:xfrm>
            <a:off x="4914446" y="3806041"/>
            <a:ext cx="5934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0" strike="noStrike" spc="-1" dirty="0">
                <a:latin typeface="Arial"/>
              </a:rPr>
              <a:t>2. Tiefengrundwasser ist „eiserne Reserve“ für künftige Generationen</a:t>
            </a:r>
          </a:p>
          <a:p>
            <a:endParaRPr lang="de-DE" sz="1800" b="0" strike="noStrike" spc="-1" dirty="0">
              <a:latin typeface="Arial"/>
            </a:endParaRPr>
          </a:p>
          <a:p>
            <a:r>
              <a:rPr lang="de-DE" sz="1800" b="1" strike="noStrike" spc="-1" dirty="0">
                <a:latin typeface="Arial"/>
              </a:rPr>
              <a:t>ABER: Gesundheit geht vor!</a:t>
            </a:r>
            <a:endParaRPr lang="de-DE" sz="1800" b="0" strike="noStrike" spc="-1" dirty="0">
              <a:latin typeface="Arial"/>
            </a:endParaRPr>
          </a:p>
          <a:p>
            <a:r>
              <a:rPr lang="de-DE" sz="1800" b="1" strike="noStrike" spc="-1" dirty="0">
                <a:latin typeface="Arial"/>
              </a:rPr>
              <a:t>→ Oberflächengrundwasser durch Landwirtschaft mit Nitrat verseucht</a:t>
            </a:r>
          </a:p>
          <a:p>
            <a:r>
              <a:rPr lang="de-DE" sz="1800" b="1" strike="noStrike" spc="-1" dirty="0">
                <a:highlight>
                  <a:srgbClr val="00FF00"/>
                </a:highlight>
                <a:latin typeface="Arial"/>
              </a:rPr>
              <a:t>→ genug Wasser für alle</a:t>
            </a:r>
            <a:endParaRPr lang="de-DE" sz="1800" b="0" strike="noStrike" spc="-1" dirty="0">
              <a:highlight>
                <a:srgbClr val="00FF00"/>
              </a:highlight>
              <a:latin typeface="Arial"/>
            </a:endParaRPr>
          </a:p>
          <a:p>
            <a:endParaRPr lang="de-DE" sz="1800" b="0" strike="noStrike" spc="-1" dirty="0">
              <a:latin typeface="Arial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5528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D5B7EC-CCDE-285D-0B76-2553125A6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151" y="4662065"/>
            <a:ext cx="10364451" cy="1596177"/>
          </a:xfrm>
        </p:spPr>
        <p:txBody>
          <a:bodyPr/>
          <a:lstStyle/>
          <a:p>
            <a:r>
              <a:rPr lang="de-DE" dirty="0"/>
              <a:t>Fragen?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582A7A-432B-DD99-10A7-7CF6F37A63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1716946"/>
            <a:ext cx="10363826" cy="3424107"/>
          </a:xfrm>
        </p:spPr>
        <p:txBody>
          <a:bodyPr/>
          <a:lstStyle/>
          <a:p>
            <a:r>
              <a:rPr lang="de-DE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ein Gleichgewicht von Grundwasserentnahme und -neubildung zu gewährleisten.</a:t>
            </a:r>
            <a:endParaRPr lang="de-DE" sz="18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de-DE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betroffene Öffentlichkeit am Verfahren zu beteiligen.</a:t>
            </a:r>
          </a:p>
          <a:p>
            <a:r>
              <a:rPr lang="de-DE" sz="1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Intensive </a:t>
            </a:r>
            <a:r>
              <a:rPr lang="de-DE" sz="1800" b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zusammenarbeit</a:t>
            </a:r>
            <a:r>
              <a:rPr lang="de-DE" sz="1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mit Experten und Fachgutachtern aus den Bereichen Hydrologie, Planung und Wasserwirtschaft.</a:t>
            </a:r>
          </a:p>
          <a:p>
            <a:r>
              <a:rPr lang="de-DE" sz="1800" b="1" kern="100" dirty="0">
                <a:highlight>
                  <a:srgbClr val="00FF0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Hydrologisches Gutachten gibt uns grünes Licht!</a:t>
            </a:r>
          </a:p>
          <a:p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50EE434-DC8D-B738-4449-53BA2A4525DF}"/>
              </a:ext>
            </a:extLst>
          </p:cNvPr>
          <p:cNvSpPr txBox="1">
            <a:spLocks/>
          </p:cNvSpPr>
          <p:nvPr/>
        </p:nvSpPr>
        <p:spPr>
          <a:xfrm>
            <a:off x="757416" y="432470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Wir garantieren:</a:t>
            </a:r>
          </a:p>
        </p:txBody>
      </p:sp>
    </p:spTree>
    <p:extLst>
      <p:ext uri="{BB962C8B-B14F-4D97-AF65-F5344CB8AC3E}">
        <p14:creationId xmlns:p14="http://schemas.microsoft.com/office/powerpoint/2010/main" val="35625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BE09CB-24B1-AD09-4DFA-1FBC5CAE8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Danke!</a:t>
            </a:r>
          </a:p>
        </p:txBody>
      </p:sp>
      <p:pic>
        <p:nvPicPr>
          <p:cNvPr id="5" name="Inhaltsplatzhalter 4" descr="Ein Bild, das Person, Getränk, Natur, Menschliches Gesicht enthält.&#10;&#10;AI-generated content may be incorrect.">
            <a:extLst>
              <a:ext uri="{FF2B5EF4-FFF2-40B4-BE49-F238E27FC236}">
                <a16:creationId xmlns:a16="http://schemas.microsoft.com/office/drawing/2014/main" id="{1BA35B1D-9BDE-60F2-7B38-D08CF24F4F2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861953" y="2066307"/>
            <a:ext cx="6126317" cy="3722588"/>
          </a:xfrm>
        </p:spPr>
      </p:pic>
    </p:spTree>
    <p:extLst>
      <p:ext uri="{BB962C8B-B14F-4D97-AF65-F5344CB8AC3E}">
        <p14:creationId xmlns:p14="http://schemas.microsoft.com/office/powerpoint/2010/main" val="2720768882"/>
      </p:ext>
    </p:extLst>
  </p:cSld>
  <p:clrMapOvr>
    <a:masterClrMapping/>
  </p:clrMapOvr>
</p:sld>
</file>

<file path=ppt/theme/theme1.xml><?xml version="1.0" encoding="utf-8"?>
<a:theme xmlns:a="http://schemas.openxmlformats.org/drawingml/2006/main" name="Tropfen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TM04033925[[fn=Tropfen]]</Template>
  <TotalTime>0</TotalTime>
  <Words>269</Words>
  <Application>Microsoft Office PowerPoint</Application>
  <PresentationFormat>Breitbild</PresentationFormat>
  <Paragraphs>33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Aptos</vt:lpstr>
      <vt:lpstr>Arial</vt:lpstr>
      <vt:lpstr>Tw Cen MT</vt:lpstr>
      <vt:lpstr>Tropfen</vt:lpstr>
      <vt:lpstr>Vivas neue Abfüllanlage</vt:lpstr>
      <vt:lpstr>KnowHow auf höchstem Niveau</vt:lpstr>
      <vt:lpstr>Neue Anlage in Sprudelhausen</vt:lpstr>
      <vt:lpstr>Investition in die Zukunft</vt:lpstr>
      <vt:lpstr>Argumente der Gegner   </vt:lpstr>
      <vt:lpstr>Fragen?</vt:lpstr>
      <vt:lpstr>Danke!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Turgay Kabatas</dc:creator>
  <cp:lastModifiedBy>Turgay Kabatas</cp:lastModifiedBy>
  <cp:revision>4</cp:revision>
  <dcterms:created xsi:type="dcterms:W3CDTF">2025-02-25T14:26:37Z</dcterms:created>
  <dcterms:modified xsi:type="dcterms:W3CDTF">2025-03-20T15:27:02Z</dcterms:modified>
</cp:coreProperties>
</file>